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3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6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  <p:sldMasterId id="2147483762" r:id="rId2"/>
    <p:sldMasterId id="2147483767" r:id="rId3"/>
    <p:sldMasterId id="2147483774" r:id="rId4"/>
    <p:sldMasterId id="2147483779" r:id="rId5"/>
  </p:sldMasterIdLst>
  <p:notesMasterIdLst>
    <p:notesMasterId r:id="rId10"/>
  </p:notesMasterIdLst>
  <p:sldIdLst>
    <p:sldId id="363" r:id="rId6"/>
    <p:sldId id="401" r:id="rId7"/>
    <p:sldId id="402" r:id="rId8"/>
    <p:sldId id="302" r:id="rId9"/>
  </p:sldIdLst>
  <p:sldSz cx="9144000" cy="5143500" type="screen16x9"/>
  <p:notesSz cx="6858000" cy="9144000"/>
  <p:defaultTextStyle>
    <a:defPPr>
      <a:defRPr lang="en-US"/>
    </a:defPPr>
    <a:lvl1pPr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07928" indent="49207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815849" indent="98408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223783" indent="1476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631706" indent="1968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565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278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199920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052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111255"/>
    <a:srgbClr val="0F0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4" autoAdjust="0"/>
    <p:restoredTop sz="93038" autoAdjust="0"/>
  </p:normalViewPr>
  <p:slideViewPr>
    <p:cSldViewPr snapToObjects="1">
      <p:cViewPr varScale="1">
        <p:scale>
          <a:sx n="59" d="100"/>
          <a:sy n="59" d="100"/>
        </p:scale>
        <p:origin x="64" y="140"/>
      </p:cViewPr>
      <p:guideLst>
        <p:guide orient="horz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987E8-4AB7-6B41-838B-6BC10A40FD03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7021D-D428-E442-AC91-03E04D28E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7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6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9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wmf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w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286250"/>
            <a:ext cx="9144000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20" tIns="25712" rIns="51420" bIns="25712" anchor="ctr"/>
          <a:lstStyle/>
          <a:p>
            <a:pPr algn="ctr" defTabSz="81620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7613650" y="68263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2015 Splunk Inc.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8173" y="3193262"/>
            <a:ext cx="3697422" cy="487561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 marL="257093" indent="0">
              <a:buFontTx/>
              <a:buNone/>
              <a:defRPr>
                <a:solidFill>
                  <a:schemeClr val="bg1"/>
                </a:solidFill>
              </a:defRPr>
            </a:lvl2pPr>
            <a:lvl3pPr marL="553461" indent="0">
              <a:buFontTx/>
              <a:buNone/>
              <a:defRPr>
                <a:solidFill>
                  <a:schemeClr val="bg1"/>
                </a:solidFill>
              </a:defRPr>
            </a:lvl3pPr>
            <a:lvl4pPr marL="719854" indent="0">
              <a:buFontTx/>
              <a:buNone/>
              <a:defRPr>
                <a:solidFill>
                  <a:schemeClr val="bg1"/>
                </a:solidFill>
              </a:defRPr>
            </a:lvl4pPr>
            <a:lvl5pPr marL="64787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43452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8E482-8428-2A47-B310-0A94D5D2A0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26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5DAA1-B99F-1B47-9118-D4ADC997C7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790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, 66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860F4-4FA4-EE41-8ADB-46C5B0D62A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7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, 54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0" y="1"/>
            <a:ext cx="9144000" cy="79685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7566-99EF-474A-8D0F-F855B60859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11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9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10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513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" y="18"/>
            <a:ext cx="9142647" cy="5143499"/>
          </a:xfrm>
          <a:prstGeom prst="rect">
            <a:avLst/>
          </a:prstGeom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238107" y="338872"/>
            <a:ext cx="8593817" cy="346928"/>
          </a:xfrm>
        </p:spPr>
        <p:txBody>
          <a:bodyPr>
            <a:noAutofit/>
          </a:bodyPr>
          <a:lstStyle>
            <a:lvl1pPr algn="ctr" defTabSz="685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spc="-113" dirty="0">
                <a:solidFill>
                  <a:schemeClr val="tx2">
                    <a:lumMod val="50000"/>
                  </a:schemeClr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8600" y="1005885"/>
            <a:ext cx="8610600" cy="3680461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algn="ctr">
              <a:spcAft>
                <a:spcPts val="900"/>
              </a:spcAft>
              <a:buClr>
                <a:schemeClr val="accent2"/>
              </a:buClr>
              <a:buFontTx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97" y="4929406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0416101"/>
      </p:ext>
    </p:extLst>
  </p:cSld>
  <p:clrMapOvr>
    <a:masterClrMapping/>
  </p:clrMapOvr>
  <p:transition spd="med">
    <p:fade/>
  </p:transition>
  <p:hf hdr="0" dt="0"/>
  <p:extLst>
    <p:ext uri="{DCECCB84-F9BA-43D5-87BE-67443E8EF086}">
      <p15:sldGuideLst xmlns:p15="http://schemas.microsoft.com/office/powerpoint/2012/main">
        <p15:guide id="1" orient="horz" pos="81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lunk-live-data-wave.png"/>
          <p:cNvPicPr>
            <a:picLocks noChangeAspect="1"/>
          </p:cNvPicPr>
          <p:nvPr userDrawn="1"/>
        </p:nvPicPr>
        <p:blipFill>
          <a:blip r:embed="rId2">
            <a:alphaModFix amt="34000"/>
          </a:blip>
          <a:stretch>
            <a:fillRect/>
          </a:stretch>
        </p:blipFill>
        <p:spPr>
          <a:xfrm>
            <a:off x="9525" y="-9525"/>
            <a:ext cx="9144000" cy="5143500"/>
          </a:xfrm>
          <a:prstGeom prst="rect">
            <a:avLst/>
          </a:prstGeom>
        </p:spPr>
      </p:pic>
      <p:pic>
        <p:nvPicPr>
          <p:cNvPr id="12" name="Picture 11" descr="1920x1080-vignette.png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5"/>
            <a:ext cx="8563032" cy="346928"/>
          </a:xfrm>
        </p:spPr>
        <p:txBody>
          <a:bodyPr>
            <a:noAutofit/>
          </a:bodyPr>
          <a:lstStyle>
            <a:lvl1pPr algn="ctr" defTabSz="68556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25" b="0" kern="1200" spc="-113" dirty="0">
                <a:solidFill>
                  <a:srgbClr val="000000"/>
                </a:solidFill>
                <a:latin typeface="Gotham Medium" pitchFamily="50" charset="0"/>
                <a:ea typeface="+mj-ea"/>
                <a:cs typeface="Gotham Medium" pitchFamily="50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67" y="492937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75" spc="0">
                <a:solidFill>
                  <a:schemeClr val="tx1">
                    <a:lumMod val="50000"/>
                    <a:lumOff val="50000"/>
                  </a:schemeClr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8068" y="1024673"/>
            <a:ext cx="8563032" cy="3775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7086582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8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>
            <a:spLocks noChangeArrowheads="1"/>
          </p:cNvSpPr>
          <p:nvPr userDrawn="1"/>
        </p:nvSpPr>
        <p:spPr bwMode="auto">
          <a:xfrm>
            <a:off x="7315200" y="57150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6" tIns="25713" rIns="51426" bIns="25713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2016 Splunk Inc.</a:t>
            </a:r>
          </a:p>
        </p:txBody>
      </p:sp>
    </p:spTree>
    <p:extLst>
      <p:ext uri="{BB962C8B-B14F-4D97-AF65-F5344CB8AC3E}">
        <p14:creationId xmlns:p14="http://schemas.microsoft.com/office/powerpoint/2010/main" val="3428605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74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1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195999" y="1205588"/>
            <a:ext cx="6810403" cy="3400226"/>
          </a:xfrm>
          <a:prstGeom prst="rect">
            <a:avLst/>
          </a:prstGeom>
        </p:spPr>
        <p:txBody>
          <a:bodyPr lIns="51420" tIns="25712" rIns="51420" bIns="25712"/>
          <a:lstStyle>
            <a:lvl1pPr marL="0" marR="0" indent="0" algn="l" defTabSz="816209" rtl="0" eaLnBrk="1" fontAlgn="auto" latinLnBrk="0" hangingPunct="1">
              <a:lnSpc>
                <a:spcPct val="15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 sz="2000"/>
            </a:lvl1pPr>
            <a:lvl2pPr marL="257093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lvl2pPr>
            <a:lvl3pPr marL="553461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Tx/>
              <a:buNone/>
              <a:tabLst/>
              <a:defRPr sz="2000"/>
            </a:lvl3pPr>
            <a:lvl4pPr marL="722175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/>
            </a:lvl4pPr>
            <a:lvl5pPr>
              <a:defRPr sz="2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>
              <a:defRPr/>
            </a:pPr>
            <a:fld id="{07F48832-F29A-374C-9152-40F78534E3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7346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69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9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9" tIns="34289" rIns="68579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980203"/>
            <a:ext cx="8555969" cy="3557179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1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0" y="785691"/>
            <a:ext cx="9144000" cy="479779"/>
          </a:xfrm>
          <a:prstGeom prst="rect">
            <a:avLst/>
          </a:prstGeom>
        </p:spPr>
        <p:txBody>
          <a:bodyPr lIns="51420" tIns="25712" rIns="51420" bIns="25712"/>
          <a:lstStyle>
            <a:lvl1pPr algn="ctr">
              <a:buFontTx/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1360214"/>
            <a:ext cx="8555969" cy="3162003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39C46-E965-504D-BC92-3B5C4E3128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22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" y="2"/>
            <a:ext cx="9143999" cy="9117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89266"/>
            <a:ext cx="9144000" cy="464789"/>
          </a:xfrm>
          <a:prstGeom prst="rect">
            <a:avLst/>
          </a:prstGeom>
        </p:spPr>
        <p:txBody>
          <a:bodyPr lIns="51420" tIns="25712" rIns="51420" bIns="25712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0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776604" y="1251901"/>
            <a:ext cx="3734142" cy="5037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544026" y="1251900"/>
            <a:ext cx="3939166" cy="4961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6"/>
          </p:nvPr>
        </p:nvSpPr>
        <p:spPr>
          <a:xfrm>
            <a:off x="537438" y="1750588"/>
            <a:ext cx="3664609" cy="2824790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7"/>
          </p:nvPr>
        </p:nvSpPr>
        <p:spPr>
          <a:xfrm>
            <a:off x="4779601" y="1752716"/>
            <a:ext cx="3738464" cy="279226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7742-EA46-BF4A-86F0-743A3431F7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2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Left Subhead, Lef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393064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1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Righ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4778713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6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7C919-B6C7-3543-A408-D77D9C7C51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9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ART-PPT-footer-blu-102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9000"/>
            <a:ext cx="9156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gray">
          <a:xfrm>
            <a:off x="0" y="9525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1621" tIns="40811" rIns="81621" bIns="408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4379913" y="4770440"/>
            <a:ext cx="385762" cy="257175"/>
          </a:xfrm>
          <a:prstGeom prst="rect">
            <a:avLst/>
          </a:prstGeom>
        </p:spPr>
        <p:txBody>
          <a:bodyPr vert="horz" lIns="81621" tIns="40811" rIns="81621" bIns="40811" rtlCol="0" anchor="ctr"/>
          <a:lstStyle>
            <a:lvl1pPr algn="ctr" defTabSz="816209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rgbClr val="C0C0C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B30CCE6-9770-5A43-A55E-C3ADCAED019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55" r:id="rId8"/>
    <p:sldLayoutId id="2147483748" r:id="rId9"/>
    <p:sldLayoutId id="2147483749" r:id="rId10"/>
    <p:sldLayoutId id="2147483750" r:id="rId11"/>
    <p:sldLayoutId id="2147483751" r:id="rId12"/>
    <p:sldLayoutId id="2147483753" r:id="rId13"/>
    <p:sldLayoutId id="2147483756" r:id="rId14"/>
    <p:sldLayoutId id="2147483758" r:id="rId15"/>
    <p:sldLayoutId id="2147483784" r:id="rId16"/>
    <p:sldLayoutId id="2147483785" r:id="rId17"/>
    <p:sldLayoutId id="2147483786" r:id="rId18"/>
    <p:sldLayoutId id="2147483791" r:id="rId19"/>
  </p:sldLayoutIdLst>
  <p:hf hdr="0" dt="0"/>
  <p:txStyles>
    <p:titleStyle>
      <a:lvl1pPr algn="ctr" defTabSz="815849" rtl="0" eaLnBrk="1" fontAlgn="base" hangingPunct="1">
        <a:spcBef>
          <a:spcPct val="0"/>
        </a:spcBef>
        <a:spcAft>
          <a:spcPct val="0"/>
        </a:spcAft>
        <a:defRPr sz="3700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5pPr>
      <a:lvl6pPr marL="457130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6pPr>
      <a:lvl7pPr marL="914265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7pPr>
      <a:lvl8pPr marL="1371396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8pPr>
      <a:lvl9pPr marL="1828529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55551" indent="-255551" algn="l" defTabSz="815849" rtl="0" eaLnBrk="1" fontAlgn="base" hangingPunct="1">
        <a:spcBef>
          <a:spcPts val="675"/>
        </a:spcBef>
        <a:spcAft>
          <a:spcPct val="0"/>
        </a:spcAft>
        <a:buSzPct val="80000"/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2845" indent="-285708" algn="l" defTabSz="815849" rtl="0" eaLnBrk="1" fontAlgn="base" hangingPunct="1">
        <a:spcBef>
          <a:spcPct val="0"/>
        </a:spcBef>
        <a:spcAft>
          <a:spcPct val="0"/>
        </a:spcAft>
        <a:buFont typeface="Calibri" charset="0"/>
        <a:buChar char="–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711092" indent="-15872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SzPct val="100000"/>
        <a:buFont typeface="Wingdings 3" charset="0"/>
        <a:buChar char="ê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925375" indent="-204758" algn="l" defTabSz="815849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714267" indent="-6666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Font typeface="Wingdings 3" charset="0"/>
        <a:buChar char="ê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244583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68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794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89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0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0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32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425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52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636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73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4848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</p:sldLayoutIdLst>
  <p:hf hdr="0" dt="0"/>
  <p:txStyles>
    <p:titleStyle>
      <a:lvl1pPr algn="l" defTabSz="685749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56" indent="-257156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71" indent="-214298" algn="l" defTabSz="685749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86" indent="-171438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060" indent="-171438" algn="l" defTabSz="685749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935" indent="-171438" algn="l" defTabSz="68574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809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</p:sldLayoutIdLst>
  <p:hf hdr="0" dt="0"/>
  <p:txStyles>
    <p:titleStyle>
      <a:lvl1pPr algn="l" defTabSz="685783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99" indent="-214308" algn="l" defTabSz="685783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28" indent="-171446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20" indent="-171446" algn="l" defTabSz="685783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12" indent="-17144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8" y="1504950"/>
            <a:ext cx="4108271" cy="2057400"/>
          </a:xfrm>
        </p:spPr>
        <p:txBody>
          <a:bodyPr/>
          <a:lstStyle/>
          <a:p>
            <a:r>
              <a:rPr lang="en-US" sz="3200" dirty="0"/>
              <a:t>Splunk + PKI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98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iRule</a:t>
            </a:r>
            <a:r>
              <a:rPr lang="en-US" dirty="0"/>
              <a:t> for APM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8841" y="865614"/>
            <a:ext cx="8555969" cy="3557179"/>
          </a:xfrm>
        </p:spPr>
        <p:txBody>
          <a:bodyPr/>
          <a:lstStyle/>
          <a:p>
            <a:r>
              <a:rPr lang="en-US" sz="1800" dirty="0"/>
              <a:t>Session variable from the Access Policy (ran at login</a:t>
            </a:r>
            <a:r>
              <a:rPr lang="en-US" sz="1800" dirty="0" smtClean="0"/>
              <a:t>):</a:t>
            </a:r>
            <a:r>
              <a:rPr lang="en-US" sz="1800" dirty="0"/>
              <a:t> </a:t>
            </a:r>
            <a:r>
              <a:rPr lang="en-US" sz="1800" dirty="0" err="1" smtClean="0"/>
              <a:t>session.logon.last.upn</a:t>
            </a:r>
            <a:r>
              <a:rPr lang="en-US" sz="1800" dirty="0" smtClean="0"/>
              <a:t> </a:t>
            </a:r>
            <a:r>
              <a:rPr lang="en-US" sz="1800" dirty="0"/>
              <a:t>= set </a:t>
            </a:r>
            <a:r>
              <a:rPr lang="en-US" sz="1800" dirty="0" err="1"/>
              <a:t>e_fields</a:t>
            </a:r>
            <a:r>
              <a:rPr lang="en-US" sz="1800" dirty="0"/>
              <a:t> [split [</a:t>
            </a:r>
            <a:r>
              <a:rPr lang="en-US" sz="1800" dirty="0" err="1" smtClean="0"/>
              <a:t>mcget</a:t>
            </a:r>
            <a:r>
              <a:rPr lang="en-US" sz="1800" dirty="0"/>
              <a:t> </a:t>
            </a:r>
            <a:r>
              <a:rPr lang="en-US" sz="1800" dirty="0" smtClean="0"/>
              <a:t>{session.ssl.cert.x509extension</a:t>
            </a:r>
            <a:r>
              <a:rPr lang="en-US" sz="1800" dirty="0"/>
              <a:t>}] "\n"]; </a:t>
            </a:r>
            <a:r>
              <a:rPr lang="en-US" sz="1800" dirty="0" err="1"/>
              <a:t>foreach</a:t>
            </a:r>
            <a:r>
              <a:rPr lang="en-US" sz="1800" dirty="0"/>
              <a:t> </a:t>
            </a:r>
            <a:r>
              <a:rPr lang="en-US" sz="1800" dirty="0" err="1"/>
              <a:t>qq</a:t>
            </a:r>
            <a:r>
              <a:rPr lang="en-US" sz="1800" dirty="0"/>
              <a:t> $</a:t>
            </a:r>
            <a:r>
              <a:rPr lang="en-US" sz="1800" dirty="0" err="1"/>
              <a:t>e_fields</a:t>
            </a:r>
            <a:r>
              <a:rPr lang="en-US" sz="1800" dirty="0"/>
              <a:t> { if {[</a:t>
            </a:r>
            <a:r>
              <a:rPr lang="en-US" sz="1800" dirty="0" smtClean="0"/>
              <a:t>string first </a:t>
            </a:r>
            <a:r>
              <a:rPr lang="en-US" sz="1800" dirty="0"/>
              <a:t>"</a:t>
            </a:r>
            <a:r>
              <a:rPr lang="en-US" sz="1800" dirty="0" err="1"/>
              <a:t>othername:UPN</a:t>
            </a:r>
            <a:r>
              <a:rPr lang="en-US" sz="1800" dirty="0"/>
              <a:t>" $</a:t>
            </a:r>
            <a:r>
              <a:rPr lang="en-US" sz="1800" dirty="0" err="1"/>
              <a:t>qq</a:t>
            </a:r>
            <a:r>
              <a:rPr lang="en-US" sz="1800" dirty="0"/>
              <a:t>] &gt;= 0} { return [string range $</a:t>
            </a:r>
            <a:r>
              <a:rPr lang="en-US" sz="1800" dirty="0" err="1"/>
              <a:t>qq</a:t>
            </a:r>
            <a:r>
              <a:rPr lang="en-US" sz="1800" dirty="0"/>
              <a:t> [expr { [</a:t>
            </a:r>
            <a:r>
              <a:rPr lang="en-US" sz="1800" dirty="0" smtClean="0"/>
              <a:t>string first </a:t>
            </a:r>
            <a:r>
              <a:rPr lang="en-US" sz="1800" dirty="0"/>
              <a:t>"&lt;" $</a:t>
            </a:r>
            <a:r>
              <a:rPr lang="en-US" sz="1800" dirty="0" err="1"/>
              <a:t>qq</a:t>
            </a:r>
            <a:r>
              <a:rPr lang="en-US" sz="1800" dirty="0"/>
              <a:t>] + 1 } ] [expr { [string first "&gt;" $</a:t>
            </a:r>
            <a:r>
              <a:rPr lang="en-US" sz="1800" dirty="0" err="1"/>
              <a:t>qq</a:t>
            </a:r>
            <a:r>
              <a:rPr lang="en-US" sz="1800" dirty="0"/>
              <a:t>] - 1 } ] ]; } }</a:t>
            </a:r>
          </a:p>
          <a:p>
            <a:r>
              <a:rPr lang="en-US" sz="1800" dirty="0"/>
              <a:t>After the UPN is extracted from above the very next is this </a:t>
            </a:r>
            <a:r>
              <a:rPr lang="en-US" sz="1800" dirty="0" err="1" smtClean="0"/>
              <a:t>iRule</a:t>
            </a:r>
            <a:r>
              <a:rPr lang="en-US" sz="1800" dirty="0" smtClean="0"/>
              <a:t>:</a:t>
            </a:r>
            <a:r>
              <a:rPr lang="en-US" sz="1800" dirty="0"/>
              <a:t> </a:t>
            </a:r>
            <a:r>
              <a:rPr lang="en-US" sz="1800" dirty="0" smtClean="0"/>
              <a:t>when </a:t>
            </a:r>
            <a:r>
              <a:rPr lang="en-US" sz="1800" dirty="0"/>
              <a:t>ACCESS_ACL_ALLOWED </a:t>
            </a:r>
            <a:r>
              <a:rPr lang="en-US" sz="1800" dirty="0" smtClean="0"/>
              <a:t>{</a:t>
            </a:r>
            <a:r>
              <a:rPr lang="en-US" sz="1800" dirty="0"/>
              <a:t>  set user [ACCESS::session data get "</a:t>
            </a:r>
            <a:r>
              <a:rPr lang="en-US" sz="1800" dirty="0" err="1"/>
              <a:t>session.logon.last.upn</a:t>
            </a:r>
            <a:r>
              <a:rPr lang="en-US" sz="1800" dirty="0" smtClean="0"/>
              <a:t>"]</a:t>
            </a:r>
            <a:r>
              <a:rPr lang="en-US" sz="1800" dirty="0"/>
              <a:t>  HTTP::header replace "</a:t>
            </a:r>
            <a:r>
              <a:rPr lang="en-US" sz="1800" dirty="0" err="1"/>
              <a:t>cacuser</a:t>
            </a:r>
            <a:r>
              <a:rPr lang="en-US" sz="1800" dirty="0"/>
              <a:t>" $</a:t>
            </a:r>
            <a:r>
              <a:rPr lang="en-US" sz="1800" dirty="0" smtClean="0"/>
              <a:t>user}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9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Web.conf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err="1"/>
              <a:t>SSOMode</a:t>
            </a:r>
            <a:r>
              <a:rPr lang="en-US" dirty="0"/>
              <a:t> = </a:t>
            </a:r>
            <a:r>
              <a:rPr lang="en-US" dirty="0" smtClean="0"/>
              <a:t>permissive </a:t>
            </a:r>
            <a:r>
              <a:rPr lang="en-US" dirty="0" err="1" smtClean="0"/>
              <a:t>trustedIP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XXX.XXX.XXX.XXX </a:t>
            </a:r>
            <a:r>
              <a:rPr lang="en-US" dirty="0" err="1" smtClean="0"/>
              <a:t>remoteUser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cacuser</a:t>
            </a:r>
            <a:r>
              <a:rPr lang="en-US" dirty="0"/>
              <a:t> </a:t>
            </a:r>
            <a:r>
              <a:rPr lang="en-US" dirty="0" err="1" smtClean="0"/>
              <a:t>allowSsoWithoutChangingServerConf</a:t>
            </a:r>
            <a:r>
              <a:rPr lang="en-US" dirty="0" smtClean="0"/>
              <a:t> </a:t>
            </a:r>
            <a:r>
              <a:rPr lang="en-US" dirty="0"/>
              <a:t>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7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9" y="2190750"/>
            <a:ext cx="3705368" cy="857250"/>
          </a:xfrm>
        </p:spPr>
        <p:txBody>
          <a:bodyPr/>
          <a:lstStyle/>
          <a:p>
            <a:r>
              <a:rPr lang="en-US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714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plunk Test">
      <a:dk1>
        <a:sysClr val="windowText" lastClr="000000"/>
      </a:dk1>
      <a:lt1>
        <a:sysClr val="window" lastClr="FFFFFF"/>
      </a:lt1>
      <a:dk2>
        <a:srgbClr val="000000"/>
      </a:dk2>
      <a:lt2>
        <a:srgbClr val="EBEBEB"/>
      </a:lt2>
      <a:accent1>
        <a:srgbClr val="5F5F5F"/>
      </a:accent1>
      <a:accent2>
        <a:srgbClr val="00A9E1"/>
      </a:accent2>
      <a:accent3>
        <a:srgbClr val="65A637"/>
      </a:accent3>
      <a:accent4>
        <a:srgbClr val="C0C0C0"/>
      </a:accent4>
      <a:accent5>
        <a:srgbClr val="005F86"/>
      </a:accent5>
      <a:accent6>
        <a:srgbClr val="F2A900"/>
      </a:accent6>
      <a:hlink>
        <a:srgbClr val="00A9FF"/>
      </a:hlink>
      <a:folHlink>
        <a:srgbClr val="396B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mpd="sng">
          <a:solidFill>
            <a:schemeClr val="tx1">
              <a:lumMod val="50000"/>
              <a:lumOff val="50000"/>
            </a:schemeClr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txDef>
      <a:spPr/>
      <a:bodyPr lIns="51426" tIns="25713" rIns="51426" bIns="25713"/>
      <a:lstStyle>
        <a:defPPr>
          <a:defRPr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731C01D794A4BB813414BF3FDA3A8" ma:contentTypeVersion="14" ma:contentTypeDescription="Create a new document." ma:contentTypeScope="" ma:versionID="6716e4b3de5a418e1702996ccdb1042c">
  <xsd:schema xmlns:xsd="http://www.w3.org/2001/XMLSchema" xmlns:xs="http://www.w3.org/2001/XMLSchema" xmlns:p="http://schemas.microsoft.com/office/2006/metadata/properties" xmlns:ns2="3ed0bdf9-8152-4ef6-9c0d-78e8aa913e11" xmlns:ns3="354ed4f7-8437-44d2-9d3a-01db8a687b32" targetNamespace="http://schemas.microsoft.com/office/2006/metadata/properties" ma:root="true" ma:fieldsID="7f487cb130bd79a96042175e1d73f0f9" ns2:_="" ns3:_="">
    <xsd:import namespace="3ed0bdf9-8152-4ef6-9c0d-78e8aa913e11"/>
    <xsd:import namespace="354ed4f7-8437-44d2-9d3a-01db8a687b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d0bdf9-8152-4ef6-9c0d-78e8aa913e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c871f771-ab78-46b7-810c-7667649bb9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4ed4f7-8437-44d2-9d3a-01db8a687b3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99d2b86-5332-4fed-b4c6-4925710970b8}" ma:internalName="TaxCatchAll" ma:showField="CatchAllData" ma:web="354ed4f7-8437-44d2-9d3a-01db8a687b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865B24-04F4-4373-BE75-3F469FBC7774}"/>
</file>

<file path=customXml/itemProps2.xml><?xml version="1.0" encoding="utf-8"?>
<ds:datastoreItem xmlns:ds="http://schemas.openxmlformats.org/officeDocument/2006/customXml" ds:itemID="{EA457FF4-B110-4DAA-A9EA-5D5756BEFBB2}"/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18775</TotalTime>
  <Words>148</Words>
  <Application>Microsoft Office PowerPoint</Application>
  <PresentationFormat>On-screen Show (16:9)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20" baseType="lpstr">
      <vt:lpstr>ＭＳ Ｐゴシック</vt:lpstr>
      <vt:lpstr>Arial</vt:lpstr>
      <vt:lpstr>Avenir LT 35 Light</vt:lpstr>
      <vt:lpstr>Avenir LT Std 35 Light</vt:lpstr>
      <vt:lpstr>Calibri</vt:lpstr>
      <vt:lpstr>Gotham Book</vt:lpstr>
      <vt:lpstr>Gotham Medium</vt:lpstr>
      <vt:lpstr>Lucida Grande</vt:lpstr>
      <vt:lpstr>Myriad Pro</vt:lpstr>
      <vt:lpstr>Wingdings</vt:lpstr>
      <vt:lpstr>Wingdings 3</vt:lpstr>
      <vt:lpstr>Default Theme</vt:lpstr>
      <vt:lpstr>1_Custom Design</vt:lpstr>
      <vt:lpstr>3_Custom Design</vt:lpstr>
      <vt:lpstr>2_Custom Design</vt:lpstr>
      <vt:lpstr>4_Custom Design</vt:lpstr>
      <vt:lpstr>Splunk + PKI</vt:lpstr>
      <vt:lpstr>F5 iRule for APM</vt:lpstr>
      <vt:lpstr>F5 Web.conf</vt:lpstr>
      <vt:lpstr>Thank You</vt:lpstr>
    </vt:vector>
  </TitlesOfParts>
  <Company>Splunk Inc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Gartner Security Summit - Zappos + Splunk</dc:title>
  <dc:subject>Moving Beyond SIEM to Security Analytics</dc:subject>
  <dc:creator>David Hannigan (Zappos),  Haiyan Song</dc:creator>
  <cp:lastModifiedBy>Cuff, Theodore J Jr CTR (USA)</cp:lastModifiedBy>
  <cp:revision>221</cp:revision>
  <cp:lastPrinted>2014-11-18T23:49:27Z</cp:lastPrinted>
  <dcterms:created xsi:type="dcterms:W3CDTF">2014-06-02T20:35:58Z</dcterms:created>
  <dcterms:modified xsi:type="dcterms:W3CDTF">2020-04-16T13:35:49Z</dcterms:modified>
</cp:coreProperties>
</file>